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8"/>
  </p:notesMasterIdLst>
  <p:sldIdLst>
    <p:sldId id="256" r:id="rId5"/>
    <p:sldId id="263" r:id="rId6"/>
    <p:sldId id="257" r:id="rId7"/>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184" autoAdjust="0"/>
    <p:restoredTop sz="94662" autoAdjust="0"/>
  </p:normalViewPr>
  <p:slideViewPr>
    <p:cSldViewPr snapToGrid="0">
      <p:cViewPr>
        <p:scale>
          <a:sx n="100" d="100"/>
          <a:sy n="100" d="100"/>
        </p:scale>
        <p:origin x="1958" y="-95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21C14B-88FB-4ECD-AEFE-826127BAC070}" type="datetimeFigureOut">
              <a:rPr lang="en-US" smtClean="0"/>
              <a:t>9/3/2024</a:t>
            </a:fld>
            <a:endParaRPr lang="en-US" dirty="0"/>
          </a:p>
        </p:txBody>
      </p:sp>
      <p:sp>
        <p:nvSpPr>
          <p:cNvPr id="4" name="Slide Image Placeholder 3"/>
          <p:cNvSpPr>
            <a:spLocks noGrp="1" noRot="1" noChangeAspect="1"/>
          </p:cNvSpPr>
          <p:nvPr>
            <p:ph type="sldImg" idx="2"/>
          </p:nvPr>
        </p:nvSpPr>
        <p:spPr>
          <a:xfrm>
            <a:off x="2193925" y="1143000"/>
            <a:ext cx="247015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EADC37-D210-4CB7-AA65-E89AB12FB145}" type="slidenum">
              <a:rPr lang="en-US" smtClean="0"/>
              <a:t>‹#›</a:t>
            </a:fld>
            <a:endParaRPr lang="en-US" dirty="0"/>
          </a:p>
        </p:txBody>
      </p:sp>
    </p:spTree>
    <p:extLst>
      <p:ext uri="{BB962C8B-B14F-4D97-AF65-F5344CB8AC3E}">
        <p14:creationId xmlns:p14="http://schemas.microsoft.com/office/powerpoint/2010/main" val="11988456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EADC37-D210-4CB7-AA65-E89AB12FB145}" type="slidenum">
              <a:rPr lang="en-US" smtClean="0"/>
              <a:t>1</a:t>
            </a:fld>
            <a:endParaRPr lang="en-US" dirty="0"/>
          </a:p>
        </p:txBody>
      </p:sp>
    </p:spTree>
    <p:extLst>
      <p:ext uri="{BB962C8B-B14F-4D97-AF65-F5344CB8AC3E}">
        <p14:creationId xmlns:p14="http://schemas.microsoft.com/office/powerpoint/2010/main" val="3872570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D78949-9B73-4977-84AC-DFC8B628F875}" type="datetimeFigureOut">
              <a:rPr lang="en-US" smtClean="0"/>
              <a:t>9/3/2024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0B8542-C8F5-434B-9891-CB3E2A9FD09B}" type="slidenum">
              <a:rPr lang="en-US" smtClean="0"/>
              <a:t>‹#›</a:t>
            </a:fld>
            <a:endParaRPr lang="en-US" dirty="0"/>
          </a:p>
        </p:txBody>
      </p:sp>
    </p:spTree>
    <p:extLst>
      <p:ext uri="{BB962C8B-B14F-4D97-AF65-F5344CB8AC3E}">
        <p14:creationId xmlns:p14="http://schemas.microsoft.com/office/powerpoint/2010/main" val="1929606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D78949-9B73-4977-84AC-DFC8B628F875}" type="datetimeFigureOut">
              <a:rPr lang="en-US" smtClean="0"/>
              <a:t>9/3/2024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0B8542-C8F5-434B-9891-CB3E2A9FD09B}" type="slidenum">
              <a:rPr lang="en-US" smtClean="0"/>
              <a:t>‹#›</a:t>
            </a:fld>
            <a:endParaRPr lang="en-US" dirty="0"/>
          </a:p>
        </p:txBody>
      </p:sp>
    </p:spTree>
    <p:extLst>
      <p:ext uri="{BB962C8B-B14F-4D97-AF65-F5344CB8AC3E}">
        <p14:creationId xmlns:p14="http://schemas.microsoft.com/office/powerpoint/2010/main" val="787490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D78949-9B73-4977-84AC-DFC8B628F875}" type="datetimeFigureOut">
              <a:rPr lang="en-US" smtClean="0"/>
              <a:t>9/3/2024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0B8542-C8F5-434B-9891-CB3E2A9FD09B}" type="slidenum">
              <a:rPr lang="en-US" smtClean="0"/>
              <a:t>‹#›</a:t>
            </a:fld>
            <a:endParaRPr lang="en-US" dirty="0"/>
          </a:p>
        </p:txBody>
      </p:sp>
    </p:spTree>
    <p:extLst>
      <p:ext uri="{BB962C8B-B14F-4D97-AF65-F5344CB8AC3E}">
        <p14:creationId xmlns:p14="http://schemas.microsoft.com/office/powerpoint/2010/main" val="433021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D78949-9B73-4977-84AC-DFC8B628F875}" type="datetimeFigureOut">
              <a:rPr lang="en-US" smtClean="0"/>
              <a:t>9/3/2024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0B8542-C8F5-434B-9891-CB3E2A9FD09B}" type="slidenum">
              <a:rPr lang="en-US" smtClean="0"/>
              <a:t>‹#›</a:t>
            </a:fld>
            <a:endParaRPr lang="en-US" dirty="0"/>
          </a:p>
        </p:txBody>
      </p:sp>
    </p:spTree>
    <p:extLst>
      <p:ext uri="{BB962C8B-B14F-4D97-AF65-F5344CB8AC3E}">
        <p14:creationId xmlns:p14="http://schemas.microsoft.com/office/powerpoint/2010/main" val="3942534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D78949-9B73-4977-84AC-DFC8B628F875}" type="datetimeFigureOut">
              <a:rPr lang="en-US" smtClean="0"/>
              <a:t>9/3/2024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0B8542-C8F5-434B-9891-CB3E2A9FD09B}" type="slidenum">
              <a:rPr lang="en-US" smtClean="0"/>
              <a:t>‹#›</a:t>
            </a:fld>
            <a:endParaRPr lang="en-US" dirty="0"/>
          </a:p>
        </p:txBody>
      </p:sp>
    </p:spTree>
    <p:extLst>
      <p:ext uri="{BB962C8B-B14F-4D97-AF65-F5344CB8AC3E}">
        <p14:creationId xmlns:p14="http://schemas.microsoft.com/office/powerpoint/2010/main" val="2778748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D78949-9B73-4977-84AC-DFC8B628F875}" type="datetimeFigureOut">
              <a:rPr lang="en-US" smtClean="0"/>
              <a:t>9/3/2024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10B8542-C8F5-434B-9891-CB3E2A9FD09B}" type="slidenum">
              <a:rPr lang="en-US" smtClean="0"/>
              <a:t>‹#›</a:t>
            </a:fld>
            <a:endParaRPr lang="en-US" dirty="0"/>
          </a:p>
        </p:txBody>
      </p:sp>
    </p:spTree>
    <p:extLst>
      <p:ext uri="{BB962C8B-B14F-4D97-AF65-F5344CB8AC3E}">
        <p14:creationId xmlns:p14="http://schemas.microsoft.com/office/powerpoint/2010/main" val="2077530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DD78949-9B73-4977-84AC-DFC8B628F875}" type="datetimeFigureOut">
              <a:rPr lang="en-US" smtClean="0"/>
              <a:t>9/3/2024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10B8542-C8F5-434B-9891-CB3E2A9FD09B}" type="slidenum">
              <a:rPr lang="en-US" smtClean="0"/>
              <a:t>‹#›</a:t>
            </a:fld>
            <a:endParaRPr lang="en-US" dirty="0"/>
          </a:p>
        </p:txBody>
      </p:sp>
    </p:spTree>
    <p:extLst>
      <p:ext uri="{BB962C8B-B14F-4D97-AF65-F5344CB8AC3E}">
        <p14:creationId xmlns:p14="http://schemas.microsoft.com/office/powerpoint/2010/main" val="3611878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DD78949-9B73-4977-84AC-DFC8B628F875}" type="datetimeFigureOut">
              <a:rPr lang="en-US" smtClean="0"/>
              <a:t>9/3/2024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10B8542-C8F5-434B-9891-CB3E2A9FD09B}" type="slidenum">
              <a:rPr lang="en-US" smtClean="0"/>
              <a:t>‹#›</a:t>
            </a:fld>
            <a:endParaRPr lang="en-US" dirty="0"/>
          </a:p>
        </p:txBody>
      </p:sp>
    </p:spTree>
    <p:extLst>
      <p:ext uri="{BB962C8B-B14F-4D97-AF65-F5344CB8AC3E}">
        <p14:creationId xmlns:p14="http://schemas.microsoft.com/office/powerpoint/2010/main" val="2704634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D78949-9B73-4977-84AC-DFC8B628F875}" type="datetimeFigureOut">
              <a:rPr lang="en-US" smtClean="0"/>
              <a:t>9/3/2024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10B8542-C8F5-434B-9891-CB3E2A9FD09B}" type="slidenum">
              <a:rPr lang="en-US" smtClean="0"/>
              <a:t>‹#›</a:t>
            </a:fld>
            <a:endParaRPr lang="en-US" dirty="0"/>
          </a:p>
        </p:txBody>
      </p:sp>
    </p:spTree>
    <p:extLst>
      <p:ext uri="{BB962C8B-B14F-4D97-AF65-F5344CB8AC3E}">
        <p14:creationId xmlns:p14="http://schemas.microsoft.com/office/powerpoint/2010/main" val="2254916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Edit Master text styles</a:t>
            </a:r>
          </a:p>
        </p:txBody>
      </p:sp>
      <p:sp>
        <p:nvSpPr>
          <p:cNvPr id="5" name="Date Placeholder 4"/>
          <p:cNvSpPr>
            <a:spLocks noGrp="1"/>
          </p:cNvSpPr>
          <p:nvPr>
            <p:ph type="dt" sz="half" idx="10"/>
          </p:nvPr>
        </p:nvSpPr>
        <p:spPr/>
        <p:txBody>
          <a:bodyPr/>
          <a:lstStyle/>
          <a:p>
            <a:fld id="{9DD78949-9B73-4977-84AC-DFC8B628F875}" type="datetimeFigureOut">
              <a:rPr lang="en-US" smtClean="0"/>
              <a:t>9/3/2024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10B8542-C8F5-434B-9891-CB3E2A9FD09B}" type="slidenum">
              <a:rPr lang="en-US" smtClean="0"/>
              <a:t>‹#›</a:t>
            </a:fld>
            <a:endParaRPr lang="en-US" dirty="0"/>
          </a:p>
        </p:txBody>
      </p:sp>
    </p:spTree>
    <p:extLst>
      <p:ext uri="{BB962C8B-B14F-4D97-AF65-F5344CB8AC3E}">
        <p14:creationId xmlns:p14="http://schemas.microsoft.com/office/powerpoint/2010/main" val="2589816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dirty="0"/>
              <a:t>Click icon to add picture</a:t>
            </a:r>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Edit Master text styles</a:t>
            </a:r>
          </a:p>
        </p:txBody>
      </p:sp>
      <p:sp>
        <p:nvSpPr>
          <p:cNvPr id="5" name="Date Placeholder 4"/>
          <p:cNvSpPr>
            <a:spLocks noGrp="1"/>
          </p:cNvSpPr>
          <p:nvPr>
            <p:ph type="dt" sz="half" idx="10"/>
          </p:nvPr>
        </p:nvSpPr>
        <p:spPr/>
        <p:txBody>
          <a:bodyPr/>
          <a:lstStyle/>
          <a:p>
            <a:fld id="{9DD78949-9B73-4977-84AC-DFC8B628F875}" type="datetimeFigureOut">
              <a:rPr lang="en-US" smtClean="0"/>
              <a:t>9/3/2024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10B8542-C8F5-434B-9891-CB3E2A9FD09B}" type="slidenum">
              <a:rPr lang="en-US" smtClean="0"/>
              <a:t>‹#›</a:t>
            </a:fld>
            <a:endParaRPr lang="en-US" dirty="0"/>
          </a:p>
        </p:txBody>
      </p:sp>
    </p:spTree>
    <p:extLst>
      <p:ext uri="{BB962C8B-B14F-4D97-AF65-F5344CB8AC3E}">
        <p14:creationId xmlns:p14="http://schemas.microsoft.com/office/powerpoint/2010/main" val="3750888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9DD78949-9B73-4977-84AC-DFC8B628F875}" type="datetimeFigureOut">
              <a:rPr lang="en-US" smtClean="0"/>
              <a:t>9/3/2024</a:t>
            </a:fld>
            <a:endParaRPr lang="en-US" dirty="0"/>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610B8542-C8F5-434B-9891-CB3E2A9FD09B}" type="slidenum">
              <a:rPr lang="en-US" smtClean="0"/>
              <a:t>‹#›</a:t>
            </a:fld>
            <a:endParaRPr lang="en-US" dirty="0"/>
          </a:p>
        </p:txBody>
      </p:sp>
    </p:spTree>
    <p:extLst>
      <p:ext uri="{BB962C8B-B14F-4D97-AF65-F5344CB8AC3E}">
        <p14:creationId xmlns:p14="http://schemas.microsoft.com/office/powerpoint/2010/main" val="93548465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mailto:keith.gum@us.af.mil"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mailto:kevin.pena@us.af.mil"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722062118"/>
              </p:ext>
            </p:extLst>
          </p:nvPr>
        </p:nvGraphicFramePr>
        <p:xfrm>
          <a:off x="526695" y="574431"/>
          <a:ext cx="6150254" cy="7959969"/>
        </p:xfrm>
        <a:graphic>
          <a:graphicData uri="http://schemas.openxmlformats.org/drawingml/2006/table">
            <a:tbl>
              <a:tblPr/>
              <a:tblGrid>
                <a:gridCol w="6150254">
                  <a:extLst>
                    <a:ext uri="{9D8B030D-6E8A-4147-A177-3AD203B41FA5}">
                      <a16:colId xmlns:a16="http://schemas.microsoft.com/office/drawing/2014/main" val="1334083921"/>
                    </a:ext>
                  </a:extLst>
                </a:gridCol>
              </a:tblGrid>
              <a:tr h="7959969">
                <a:tc>
                  <a:txBody>
                    <a:bodyPr/>
                    <a:lstStyle/>
                    <a:p>
                      <a:r>
                        <a:rPr lang="en-US" sz="1100" dirty="0"/>
                        <a:t>                                                                                                                 </a:t>
                      </a:r>
                    </a:p>
                  </a:txBody>
                  <a:tcPr marL="54864" marR="54864" marT="27432" marB="27432">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4256372921"/>
                  </a:ext>
                </a:extLst>
              </a:tr>
            </a:tbl>
          </a:graphicData>
        </a:graphic>
      </p:graphicFrame>
      <p:pic>
        <p:nvPicPr>
          <p:cNvPr id="6" name="Picture 5"/>
          <p:cNvPicPr>
            <a:picLocks noChangeAspect="1"/>
          </p:cNvPicPr>
          <p:nvPr/>
        </p:nvPicPr>
        <p:blipFill>
          <a:blip r:embed="rId3"/>
          <a:stretch>
            <a:fillRect/>
          </a:stretch>
        </p:blipFill>
        <p:spPr>
          <a:xfrm>
            <a:off x="835937" y="818639"/>
            <a:ext cx="1310476" cy="1180952"/>
          </a:xfrm>
          <a:prstGeom prst="rect">
            <a:avLst/>
          </a:prstGeom>
        </p:spPr>
      </p:pic>
      <p:sp>
        <p:nvSpPr>
          <p:cNvPr id="9" name="TextBox 8"/>
          <p:cNvSpPr txBox="1"/>
          <p:nvPr/>
        </p:nvSpPr>
        <p:spPr>
          <a:xfrm>
            <a:off x="2729419" y="831197"/>
            <a:ext cx="2286000" cy="1095685"/>
          </a:xfrm>
          <a:prstGeom prst="rect">
            <a:avLst/>
          </a:prstGeom>
          <a:noFill/>
          <a:ln>
            <a:solidFill>
              <a:schemeClr val="tx1"/>
            </a:solidFill>
          </a:ln>
        </p:spPr>
        <p:txBody>
          <a:bodyPr wrap="square" rtlCol="0">
            <a:spAutoFit/>
          </a:bodyPr>
          <a:lstStyle/>
          <a:p>
            <a:pPr algn="ctr"/>
            <a:r>
              <a:rPr lang="en-US" b="1" dirty="0"/>
              <a:t>AGR VACANCY</a:t>
            </a:r>
          </a:p>
          <a:p>
            <a:pPr algn="ctr"/>
            <a:r>
              <a:rPr lang="en-US" b="1" dirty="0"/>
              <a:t>ANNOUNCEMENT</a:t>
            </a:r>
          </a:p>
          <a:p>
            <a:pPr algn="ctr"/>
            <a:r>
              <a:rPr lang="en-US" b="1" dirty="0">
                <a:solidFill>
                  <a:srgbClr val="FF0000"/>
                </a:solidFill>
              </a:rPr>
              <a:t>ENLISTED</a:t>
            </a:r>
          </a:p>
          <a:p>
            <a:endParaRPr lang="en-US" sz="1120" dirty="0"/>
          </a:p>
        </p:txBody>
      </p:sp>
      <p:sp>
        <p:nvSpPr>
          <p:cNvPr id="10" name="TextBox 9"/>
          <p:cNvSpPr txBox="1"/>
          <p:nvPr/>
        </p:nvSpPr>
        <p:spPr>
          <a:xfrm>
            <a:off x="526695" y="2256357"/>
            <a:ext cx="6150254" cy="6863417"/>
          </a:xfrm>
          <a:prstGeom prst="rect">
            <a:avLst/>
          </a:prstGeom>
          <a:noFill/>
        </p:spPr>
        <p:txBody>
          <a:bodyPr wrap="square" rtlCol="0">
            <a:spAutoFit/>
          </a:bodyPr>
          <a:lstStyle/>
          <a:p>
            <a:r>
              <a:rPr lang="en-US" sz="1100" dirty="0">
                <a:latin typeface="Arial" panose="020B0604020202020204" pitchFamily="34" charset="0"/>
                <a:cs typeface="Arial" panose="020B0604020202020204" pitchFamily="34" charset="0"/>
              </a:rPr>
              <a:t>THE ADJUTANT GENERAL		           </a:t>
            </a:r>
            <a:r>
              <a:rPr lang="en-US" sz="1100" u="sng" dirty="0">
                <a:latin typeface="Arial" panose="020B0604020202020204" pitchFamily="34" charset="0"/>
                <a:ea typeface="Times New Roman" panose="02020603050405020304" pitchFamily="18" charset="0"/>
                <a:cs typeface="Arial" panose="020B0604020202020204" pitchFamily="34" charset="0"/>
              </a:rPr>
              <a:t>ANNOUNCEMENT NO</a:t>
            </a:r>
            <a:r>
              <a:rPr lang="en-US" sz="1100" dirty="0">
                <a:latin typeface="Arial" panose="020B0604020202020204" pitchFamily="34" charset="0"/>
                <a:ea typeface="Times New Roman" panose="02020603050405020304" pitchFamily="18" charset="0"/>
                <a:cs typeface="Arial" panose="020B0604020202020204" pitchFamily="34" charset="0"/>
              </a:rPr>
              <a:t>:       </a:t>
            </a:r>
            <a:r>
              <a:rPr lang="en-US" sz="1100" b="1" u="sng" dirty="0">
                <a:latin typeface="Arial" panose="020B0604020202020204" pitchFamily="34" charset="0"/>
                <a:cs typeface="Arial" panose="020B0604020202020204" pitchFamily="34" charset="0"/>
              </a:rPr>
              <a:t>OPENING DATE        </a:t>
            </a:r>
            <a:r>
              <a:rPr lang="en-US" sz="1100" dirty="0">
                <a:latin typeface="Arial" panose="020B0604020202020204" pitchFamily="34" charset="0"/>
                <a:cs typeface="Arial" panose="020B0604020202020204" pitchFamily="34" charset="0"/>
              </a:rPr>
              <a:t>NEW MEXICO AIR NATIONAL GUARD</a:t>
            </a:r>
            <a:r>
              <a:rPr lang="en-US" sz="1100" b="1" dirty="0">
                <a:latin typeface="Arial" panose="020B0604020202020204" pitchFamily="34" charset="0"/>
                <a:cs typeface="Arial" panose="020B0604020202020204" pitchFamily="34" charset="0"/>
              </a:rPr>
              <a:t>	     </a:t>
            </a:r>
            <a:r>
              <a:rPr lang="en-US" sz="1100" b="1" dirty="0">
                <a:solidFill>
                  <a:srgbClr val="FF0000"/>
                </a:solidFill>
                <a:latin typeface="Arial" panose="020B0604020202020204" pitchFamily="34" charset="0"/>
                <a:cs typeface="Arial" panose="020B0604020202020204" pitchFamily="34" charset="0"/>
              </a:rPr>
              <a:t>NME 24-020                     3-September-24</a:t>
            </a:r>
          </a:p>
          <a:p>
            <a:r>
              <a:rPr lang="en-US" sz="1100" dirty="0">
                <a:latin typeface="Arial" panose="020B0604020202020204" pitchFamily="34" charset="0"/>
                <a:cs typeface="Arial" panose="020B0604020202020204" pitchFamily="34" charset="0"/>
              </a:rPr>
              <a:t>ATT: NMANG-HR-AD</a:t>
            </a:r>
          </a:p>
          <a:p>
            <a:r>
              <a:rPr lang="en-US" sz="1100" dirty="0">
                <a:latin typeface="Arial" panose="020B0604020202020204" pitchFamily="34" charset="0"/>
                <a:cs typeface="Arial" panose="020B0604020202020204" pitchFamily="34" charset="0"/>
              </a:rPr>
              <a:t>47 BATAAN BLVD			                                                         </a:t>
            </a:r>
            <a:r>
              <a:rPr lang="en-US" sz="1100" b="1" u="sng" dirty="0">
                <a:latin typeface="Arial" panose="020B0604020202020204" pitchFamily="34" charset="0"/>
                <a:cs typeface="Arial" panose="020B0604020202020204" pitchFamily="34" charset="0"/>
              </a:rPr>
              <a:t>CLOSING DATE</a:t>
            </a:r>
            <a:endParaRPr lang="en-US" sz="1100"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SANTA FE, NM 87508				</a:t>
            </a:r>
            <a:r>
              <a:rPr lang="en-US" sz="1100" b="1" dirty="0">
                <a:latin typeface="Arial" panose="020B0604020202020204" pitchFamily="34" charset="0"/>
                <a:cs typeface="Arial" panose="020B0604020202020204" pitchFamily="34" charset="0"/>
              </a:rPr>
              <a:t>                                    3-October-24</a:t>
            </a:r>
            <a:endParaRPr lang="en-US" sz="1100" dirty="0">
              <a:solidFill>
                <a:srgbClr val="00B0F0"/>
              </a:solidFill>
              <a:latin typeface="Arial" panose="020B0604020202020204" pitchFamily="34" charset="0"/>
              <a:cs typeface="Arial" panose="020B0604020202020204" pitchFamily="34" charset="0"/>
            </a:endParaRPr>
          </a:p>
          <a:p>
            <a:endParaRPr lang="en-US" sz="1100" dirty="0">
              <a:latin typeface="Arial" panose="020B0604020202020204" pitchFamily="34" charset="0"/>
              <a:cs typeface="Arial" panose="020B0604020202020204" pitchFamily="34" charset="0"/>
            </a:endParaRPr>
          </a:p>
          <a:p>
            <a:r>
              <a:rPr lang="en-US" sz="1100" b="1" dirty="0">
                <a:latin typeface="Arial" panose="020B0604020202020204" pitchFamily="34" charset="0"/>
                <a:cs typeface="Arial" panose="020B0604020202020204" pitchFamily="34" charset="0"/>
              </a:rPr>
              <a:t>POC: MSgt. Alejandro </a:t>
            </a:r>
            <a:r>
              <a:rPr lang="en-US" sz="1100" b="1" dirty="0" err="1">
                <a:latin typeface="Arial" panose="020B0604020202020204" pitchFamily="34" charset="0"/>
                <a:cs typeface="Arial" panose="020B0604020202020204" pitchFamily="34" charset="0"/>
              </a:rPr>
              <a:t>Unale</a:t>
            </a:r>
            <a:r>
              <a:rPr lang="en-US" sz="1100" b="1" dirty="0">
                <a:latin typeface="Arial" panose="020B0604020202020204" pitchFamily="34" charset="0"/>
                <a:cs typeface="Arial" panose="020B0604020202020204" pitchFamily="34" charset="0"/>
              </a:rPr>
              <a:t>		       </a:t>
            </a:r>
            <a:r>
              <a:rPr lang="en-US" sz="1100" b="1" u="sng" dirty="0">
                <a:latin typeface="Arial" panose="020B0604020202020204" pitchFamily="34" charset="0"/>
                <a:cs typeface="Arial" panose="020B0604020202020204" pitchFamily="34" charset="0"/>
              </a:rPr>
              <a:t>OPEN FOR FILL</a:t>
            </a:r>
            <a:r>
              <a:rPr lang="en-US" sz="1100" b="1" dirty="0">
                <a:latin typeface="Arial" panose="020B0604020202020204" pitchFamily="34" charset="0"/>
                <a:cs typeface="Arial" panose="020B0604020202020204" pitchFamily="34" charset="0"/>
              </a:rPr>
              <a:t>			</a:t>
            </a:r>
          </a:p>
          <a:p>
            <a:r>
              <a:rPr lang="en-US" sz="1100" b="1" dirty="0">
                <a:latin typeface="Arial" panose="020B0604020202020204" pitchFamily="34" charset="0"/>
                <a:cs typeface="Arial" panose="020B0604020202020204" pitchFamily="34" charset="0"/>
              </a:rPr>
              <a:t>COMM: (505) 853-2354			  X       STATE               X       NMANG 		</a:t>
            </a:r>
            <a:endParaRPr lang="en-US" sz="1100" b="1" dirty="0">
              <a:solidFill>
                <a:srgbClr val="FF0000"/>
              </a:solidFill>
              <a:latin typeface="Arial" panose="020B0604020202020204" pitchFamily="34" charset="0"/>
              <a:cs typeface="Arial" panose="020B0604020202020204" pitchFamily="34" charset="0"/>
            </a:endParaRPr>
          </a:p>
          <a:p>
            <a:r>
              <a:rPr lang="en-US" sz="1100" b="1" dirty="0">
                <a:latin typeface="Arial" panose="020B0604020202020204" pitchFamily="34" charset="0"/>
                <a:cs typeface="Arial" panose="020B0604020202020204" pitchFamily="34" charset="0"/>
              </a:rPr>
              <a:t>DSN: 263-2354				        	</a:t>
            </a:r>
          </a:p>
          <a:p>
            <a:r>
              <a:rPr lang="en-US" sz="1100" b="1" dirty="0">
                <a:latin typeface="Arial" panose="020B0604020202020204" pitchFamily="34" charset="0"/>
                <a:cs typeface="Arial" panose="020B0604020202020204" pitchFamily="34" charset="0"/>
                <a:hlinkClick r:id="rId4"/>
              </a:rPr>
              <a:t>Alejandro.unale@us.af.mil</a:t>
            </a:r>
            <a:r>
              <a:rPr lang="en-US" sz="1100" b="1" dirty="0">
                <a:latin typeface="Arial" panose="020B0604020202020204" pitchFamily="34" charset="0"/>
                <a:cs typeface="Arial" panose="020B0604020202020204" pitchFamily="34" charset="0"/>
                <a:sym typeface="Wingdings" panose="05000000000000000000" pitchFamily="2" charset="2"/>
              </a:rPr>
              <a:t>			</a:t>
            </a:r>
            <a:r>
              <a:rPr lang="en-US" sz="1100" b="1" dirty="0">
                <a:latin typeface="Arial" panose="020B0604020202020204" pitchFamily="34" charset="0"/>
                <a:cs typeface="Arial" panose="020B0604020202020204" pitchFamily="34" charset="0"/>
              </a:rPr>
              <a:t>   X</a:t>
            </a:r>
            <a:r>
              <a:rPr lang="en-US" sz="1400" b="1" dirty="0">
                <a:latin typeface="Arial" panose="020B0604020202020204" pitchFamily="34" charset="0"/>
                <a:cs typeface="Arial" panose="020B0604020202020204" pitchFamily="34" charset="0"/>
              </a:rPr>
              <a:t>  </a:t>
            </a:r>
            <a:r>
              <a:rPr lang="en-US" sz="1100" b="1" dirty="0">
                <a:latin typeface="Arial" panose="020B0604020202020204" pitchFamily="34" charset="0"/>
                <a:cs typeface="Arial" panose="020B0604020202020204" pitchFamily="34" charset="0"/>
              </a:rPr>
              <a:t>  NATIONWIDE             NMARNG</a:t>
            </a:r>
            <a:r>
              <a:rPr lang="en-US" sz="1100" b="1" dirty="0">
                <a:latin typeface="Arial" panose="020B0604020202020204" pitchFamily="34" charset="0"/>
                <a:cs typeface="Arial" panose="020B0604020202020204" pitchFamily="34" charset="0"/>
                <a:sym typeface="Wingdings" panose="05000000000000000000" pitchFamily="2" charset="2"/>
              </a:rPr>
              <a:t>	</a:t>
            </a:r>
            <a:endParaRPr lang="en-US" sz="1100" b="1"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			</a:t>
            </a:r>
            <a:endParaRPr lang="en-US" sz="1100" b="1" dirty="0">
              <a:latin typeface="Arial" panose="020B0604020202020204" pitchFamily="34" charset="0"/>
              <a:cs typeface="Arial" panose="020B0604020202020204" pitchFamily="34" charset="0"/>
            </a:endParaRPr>
          </a:p>
          <a:p>
            <a:r>
              <a:rPr lang="en-US" sz="1200" b="1" u="sng" dirty="0">
                <a:latin typeface="Times New Roman" panose="02020603050405020304" pitchFamily="18" charset="0"/>
                <a:cs typeface="Times New Roman" panose="02020603050405020304" pitchFamily="18" charset="0"/>
              </a:rPr>
              <a:t>POSITION TITLE</a:t>
            </a:r>
            <a:r>
              <a:rPr lang="en-US" sz="1200" b="1" dirty="0">
                <a:latin typeface="Times New Roman" panose="02020603050405020304" pitchFamily="18" charset="0"/>
                <a:cs typeface="Times New Roman" panose="02020603050405020304" pitchFamily="18" charset="0"/>
              </a:rPr>
              <a:t>: </a:t>
            </a:r>
            <a:r>
              <a:rPr lang="en-US" dirty="0"/>
              <a:t>	</a:t>
            </a:r>
            <a:r>
              <a:rPr lang="en-US" sz="1200" dirty="0">
                <a:latin typeface="Times New Roman" panose="02020603050405020304" pitchFamily="18" charset="0"/>
                <a:cs typeface="Times New Roman" panose="02020603050405020304" pitchFamily="18" charset="0"/>
              </a:rPr>
              <a:t>C-130 Crew Chief.</a:t>
            </a:r>
          </a:p>
          <a:p>
            <a:endParaRPr lang="en-US" sz="1200" dirty="0">
              <a:latin typeface="Times New Roman" panose="02020603050405020304" pitchFamily="18" charset="0"/>
              <a:cs typeface="Times New Roman" panose="02020603050405020304" pitchFamily="18" charset="0"/>
            </a:endParaRPr>
          </a:p>
          <a:p>
            <a:r>
              <a:rPr lang="en-US" sz="1200" b="1" u="sng" dirty="0">
                <a:latin typeface="Times New Roman" panose="02020603050405020304" pitchFamily="18" charset="0"/>
                <a:cs typeface="Times New Roman" panose="02020603050405020304" pitchFamily="18" charset="0"/>
              </a:rPr>
              <a:t>LOCATION OF POSITION</a:t>
            </a:r>
            <a:r>
              <a:rPr lang="en-US" sz="1200" dirty="0">
                <a:latin typeface="Times New Roman" panose="02020603050405020304" pitchFamily="18" charset="0"/>
                <a:cs typeface="Times New Roman" panose="02020603050405020304" pitchFamily="18" charset="0"/>
              </a:rPr>
              <a:t>: 150</a:t>
            </a:r>
            <a:r>
              <a:rPr lang="en-US" sz="1200" baseline="30000" dirty="0">
                <a:latin typeface="Times New Roman" panose="02020603050405020304" pitchFamily="18" charset="0"/>
                <a:cs typeface="Times New Roman" panose="02020603050405020304" pitchFamily="18" charset="0"/>
              </a:rPr>
              <a:t>th</a:t>
            </a:r>
            <a:r>
              <a:rPr lang="en-US" sz="1200" dirty="0">
                <a:latin typeface="Times New Roman" panose="02020603050405020304" pitchFamily="18" charset="0"/>
                <a:cs typeface="Times New Roman" panose="02020603050405020304" pitchFamily="18" charset="0"/>
              </a:rPr>
              <a:t> Maintenance Squadron, New Mexico Air National Guard, Kirtland Air Force Base, New Mexico 87117.  </a:t>
            </a:r>
          </a:p>
          <a:p>
            <a:endParaRPr lang="en-US" sz="1200" dirty="0">
              <a:latin typeface="Times New Roman" panose="02020603050405020304" pitchFamily="18" charset="0"/>
              <a:cs typeface="Times New Roman" panose="02020603050405020304" pitchFamily="18" charset="0"/>
            </a:endParaRPr>
          </a:p>
          <a:p>
            <a:r>
              <a:rPr lang="en-US" sz="1200" b="1" u="sng" dirty="0">
                <a:latin typeface="Times New Roman" panose="02020603050405020304" pitchFamily="18" charset="0"/>
                <a:cs typeface="Times New Roman" panose="02020603050405020304" pitchFamily="18" charset="0"/>
              </a:rPr>
              <a:t>AREA OF CONSIDERATION</a:t>
            </a:r>
            <a:r>
              <a:rPr lang="en-US" sz="1200" dirty="0">
                <a:latin typeface="Times New Roman" panose="02020603050405020304" pitchFamily="18" charset="0"/>
                <a:cs typeface="Times New Roman" panose="02020603050405020304" pitchFamily="18" charset="0"/>
              </a:rPr>
              <a:t>: Open nation-wide and to all members of the New Mexico Air National Guard. Open to the ranks of E-1 through E-5. Members applying must hold 2A5X1 AFSC. AGR resource is available.</a:t>
            </a:r>
          </a:p>
          <a:p>
            <a:endParaRPr lang="en-US" sz="1200" dirty="0">
              <a:latin typeface="Times New Roman" panose="02020603050405020304" pitchFamily="18" charset="0"/>
              <a:cs typeface="Times New Roman" panose="02020603050405020304" pitchFamily="18" charset="0"/>
            </a:endParaRPr>
          </a:p>
          <a:p>
            <a:r>
              <a:rPr lang="en-US" sz="1200" b="1" u="sng" dirty="0">
                <a:latin typeface="Times New Roman" panose="02020603050405020304" pitchFamily="18" charset="0"/>
                <a:cs typeface="Times New Roman" panose="02020603050405020304" pitchFamily="18" charset="0"/>
              </a:rPr>
              <a:t>DATE VACANCY EXISTS</a:t>
            </a:r>
            <a:r>
              <a:rPr lang="en-US" sz="1200" dirty="0">
                <a:latin typeface="Times New Roman" panose="02020603050405020304" pitchFamily="18" charset="0"/>
                <a:cs typeface="Times New Roman" panose="02020603050405020304" pitchFamily="18" charset="0"/>
              </a:rPr>
              <a:t>: Currently with a projected start date of 1 November 2024 or TBD by Commander.</a:t>
            </a:r>
            <a:r>
              <a:rPr lang="en-US" sz="1200" dirty="0">
                <a:solidFill>
                  <a:srgbClr val="FF0000"/>
                </a:solidFill>
                <a:latin typeface="Times New Roman" panose="02020603050405020304" pitchFamily="18" charset="0"/>
                <a:cs typeface="Times New Roman" panose="02020603050405020304" pitchFamily="18" charset="0"/>
              </a:rPr>
              <a:t> </a:t>
            </a:r>
          </a:p>
          <a:p>
            <a:r>
              <a:rPr lang="en-US" sz="1200" dirty="0">
                <a:latin typeface="Times New Roman" panose="02020603050405020304" pitchFamily="18" charset="0"/>
                <a:cs typeface="Times New Roman" panose="02020603050405020304" pitchFamily="18" charset="0"/>
              </a:rPr>
              <a:t> </a:t>
            </a:r>
          </a:p>
          <a:p>
            <a:r>
              <a:rPr lang="en-US" sz="1100" dirty="0">
                <a:latin typeface="Times New Roman" panose="02020603050405020304" pitchFamily="18" charset="0"/>
                <a:cs typeface="Times New Roman" panose="02020603050405020304" pitchFamily="18" charset="0"/>
              </a:rPr>
              <a:t>ELIGIBILITY REQUIREMENTS TO QUALIFY FOR AGR TOUR:</a:t>
            </a:r>
          </a:p>
          <a:p>
            <a:r>
              <a:rPr lang="en-US" sz="1100" dirty="0">
                <a:latin typeface="Times New Roman" panose="02020603050405020304" pitchFamily="18" charset="0"/>
                <a:cs typeface="Times New Roman" panose="02020603050405020304" pitchFamily="18" charset="0"/>
              </a:rPr>
              <a:t> </a:t>
            </a:r>
          </a:p>
          <a:p>
            <a:r>
              <a:rPr lang="en-US" sz="1100" dirty="0">
                <a:latin typeface="Times New Roman" panose="02020603050405020304" pitchFamily="18" charset="0"/>
                <a:cs typeface="Times New Roman" panose="02020603050405020304" pitchFamily="18" charset="0"/>
              </a:rPr>
              <a:t>Enlisted must meet AFSC, requirements as outlined in AFECD. If medical exam is older than 30 days, applicant must submit an AF Form 895.  Submit applications on NGB Form 34-1. Must meet the physical examination qualification outlined in Chapter 12, ANGI 36-101, and IAW AFI 48-123 Medical Examination and Standards.  Examination must have been conducted within 18 months before the date of entry on military duty. Must meet and comply with weight standards at the time of entry into AGR duty.  </a:t>
            </a:r>
          </a:p>
          <a:p>
            <a:r>
              <a:rPr lang="en-US" sz="1100" dirty="0">
                <a:latin typeface="Times New Roman" panose="02020603050405020304" pitchFamily="18" charset="0"/>
                <a:cs typeface="Times New Roman" panose="02020603050405020304" pitchFamily="18" charset="0"/>
              </a:rPr>
              <a:t>Should be able to acquire 20 years of active duty prior to mandatory separation date. Should be able to serve at least five (5) consecutive years in the AGR program prior to becoming eligible to receive military non-disability retirement or retainer pay. Must not be eligible for, or receiving an immediate Federal (military or civilian) retirement annuity.</a:t>
            </a:r>
          </a:p>
          <a:p>
            <a:endParaRPr lang="en-US" sz="1100" dirty="0">
              <a:latin typeface="Times New Roman" panose="02020603050405020304" pitchFamily="18" charset="0"/>
              <a:cs typeface="Times New Roman" panose="02020603050405020304" pitchFamily="18" charset="0"/>
            </a:endParaRPr>
          </a:p>
          <a:p>
            <a:endParaRPr lang="en-US" sz="1100" dirty="0">
              <a:latin typeface="Arial" panose="020B0604020202020204" pitchFamily="34" charset="0"/>
              <a:cs typeface="Arial" panose="020B0604020202020204" pitchFamily="34" charset="0"/>
            </a:endParaRPr>
          </a:p>
          <a:p>
            <a:endParaRPr lang="en-US" sz="1100" dirty="0">
              <a:latin typeface="Arial" panose="020B0604020202020204" pitchFamily="34" charset="0"/>
              <a:cs typeface="Arial" panose="020B0604020202020204" pitchFamily="34" charset="0"/>
            </a:endParaRPr>
          </a:p>
        </p:txBody>
      </p:sp>
      <p:sp>
        <p:nvSpPr>
          <p:cNvPr id="19" name="Rectangle 18"/>
          <p:cNvSpPr/>
          <p:nvPr/>
        </p:nvSpPr>
        <p:spPr>
          <a:xfrm>
            <a:off x="3291840" y="3806138"/>
            <a:ext cx="365760" cy="20398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52" tIns="36576" rIns="73152" bIns="36576" numCol="1" spcCol="0" rtlCol="0" fromWordArt="0" anchor="ctr" anchorCtr="0" forceAA="0" compatLnSpc="1">
            <a:prstTxWarp prst="textNoShape">
              <a:avLst/>
            </a:prstTxWarp>
            <a:noAutofit/>
          </a:bodyPr>
          <a:lstStyle/>
          <a:p>
            <a:pPr algn="ctr"/>
            <a:endParaRPr lang="en-US" sz="1440" dirty="0"/>
          </a:p>
        </p:txBody>
      </p:sp>
      <p:sp>
        <p:nvSpPr>
          <p:cNvPr id="20" name="Rectangle 19"/>
          <p:cNvSpPr/>
          <p:nvPr/>
        </p:nvSpPr>
        <p:spPr>
          <a:xfrm>
            <a:off x="4649659" y="3487984"/>
            <a:ext cx="365760" cy="20398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52" tIns="36576" rIns="73152" bIns="36576" numCol="1" spcCol="0" rtlCol="0" fromWordArt="0" anchor="ctr" anchorCtr="0" forceAA="0" compatLnSpc="1">
            <a:prstTxWarp prst="textNoShape">
              <a:avLst/>
            </a:prstTxWarp>
            <a:noAutofit/>
          </a:bodyPr>
          <a:lstStyle/>
          <a:p>
            <a:pPr algn="ctr"/>
            <a:endParaRPr lang="en-US" sz="1440" dirty="0"/>
          </a:p>
        </p:txBody>
      </p:sp>
      <p:sp>
        <p:nvSpPr>
          <p:cNvPr id="21" name="Rectangle 20"/>
          <p:cNvSpPr/>
          <p:nvPr/>
        </p:nvSpPr>
        <p:spPr>
          <a:xfrm>
            <a:off x="3266480" y="3476663"/>
            <a:ext cx="365760" cy="20398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52" tIns="36576" rIns="73152" bIns="36576" numCol="1" spcCol="0" rtlCol="0" fromWordArt="0" anchor="ctr" anchorCtr="0" forceAA="0" compatLnSpc="1">
            <a:prstTxWarp prst="textNoShape">
              <a:avLst/>
            </a:prstTxWarp>
            <a:noAutofit/>
          </a:bodyPr>
          <a:lstStyle/>
          <a:p>
            <a:pPr algn="ctr"/>
            <a:endParaRPr lang="en-US" sz="1440" dirty="0"/>
          </a:p>
        </p:txBody>
      </p:sp>
      <p:sp>
        <p:nvSpPr>
          <p:cNvPr id="22" name="Rectangle 21"/>
          <p:cNvSpPr/>
          <p:nvPr/>
        </p:nvSpPr>
        <p:spPr>
          <a:xfrm>
            <a:off x="4672345" y="3748322"/>
            <a:ext cx="365760" cy="20398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3152" tIns="36576" rIns="73152" bIns="36576" numCol="1" spcCol="0" rtlCol="0" fromWordArt="0" anchor="ctr" anchorCtr="0" forceAA="0" compatLnSpc="1">
            <a:prstTxWarp prst="textNoShape">
              <a:avLst/>
            </a:prstTxWarp>
            <a:noAutofit/>
          </a:bodyPr>
          <a:lstStyle/>
          <a:p>
            <a:pPr algn="ctr"/>
            <a:endParaRPr lang="en-US" sz="1440" dirty="0"/>
          </a:p>
        </p:txBody>
      </p:sp>
    </p:spTree>
    <p:extLst>
      <p:ext uri="{BB962C8B-B14F-4D97-AF65-F5344CB8AC3E}">
        <p14:creationId xmlns:p14="http://schemas.microsoft.com/office/powerpoint/2010/main" val="1044206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526695" y="574431"/>
          <a:ext cx="6150254" cy="8470509"/>
        </p:xfrm>
        <a:graphic>
          <a:graphicData uri="http://schemas.openxmlformats.org/drawingml/2006/table">
            <a:tbl>
              <a:tblPr/>
              <a:tblGrid>
                <a:gridCol w="6150254">
                  <a:extLst>
                    <a:ext uri="{9D8B030D-6E8A-4147-A177-3AD203B41FA5}">
                      <a16:colId xmlns:a16="http://schemas.microsoft.com/office/drawing/2014/main" val="1334083921"/>
                    </a:ext>
                  </a:extLst>
                </a:gridCol>
              </a:tblGrid>
              <a:tr h="8470509">
                <a:tc>
                  <a:txBody>
                    <a:bodyPr/>
                    <a:lstStyle/>
                    <a:p>
                      <a:r>
                        <a:rPr lang="en-US" sz="1100" dirty="0"/>
                        <a:t>                                                                                                                 </a:t>
                      </a:r>
                    </a:p>
                  </a:txBody>
                  <a:tcPr marL="54864" marR="54864" marT="27432" marB="27432">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4256372921"/>
                  </a:ext>
                </a:extLst>
              </a:tr>
            </a:tbl>
          </a:graphicData>
        </a:graphic>
      </p:graphicFrame>
      <p:sp>
        <p:nvSpPr>
          <p:cNvPr id="10" name="TextBox 9"/>
          <p:cNvSpPr txBox="1"/>
          <p:nvPr/>
        </p:nvSpPr>
        <p:spPr>
          <a:xfrm>
            <a:off x="521379" y="569115"/>
            <a:ext cx="6150254" cy="855618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SPECIAL INFORMATION</a:t>
            </a:r>
            <a:r>
              <a:rPr kumimoji="0" lang="en-US" sz="1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As a condition of employment,</a:t>
            </a:r>
            <a:r>
              <a:rPr kumimoji="0" lang="en-US" sz="1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100" b="1" i="0" u="sng"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selected</a:t>
            </a:r>
            <a:r>
              <a:rPr kumimoji="0" lang="en-US" sz="11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1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agrees to attend all Unit Training Assemblies and Annual Training deployments, special projects, and exercises when required, with his/her unit of assignment; applicant must be assigned to a Military UMD in the unit they support and UMD compatible AFSC prior to Active Duty Tour.  The military uniform will be worn in accordance with AFI 36-2903</a:t>
            </a:r>
            <a:r>
              <a:rPr kumimoji="0" lang="en-US" sz="1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kumimoji="0" lang="en-US" sz="1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INSTRUCTIONS FOR APPLYING: </a:t>
            </a:r>
            <a:r>
              <a:rPr kumimoji="0" lang="en-US" sz="1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Submit application using a NGB Form 34-1, which is on the internet at </a:t>
            </a:r>
            <a:r>
              <a:rPr kumimoji="0" lang="en-US" sz="1100" b="0" i="0" u="sng"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https://usaf.dps.mil/sites/34163/150SOW/JOBS/SitePages/Home.aspx</a:t>
            </a:r>
            <a:r>
              <a:rPr kumimoji="0" lang="en-US" sz="1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Completed applications will be scanned into one PDF file and emailed to </a:t>
            </a:r>
            <a:r>
              <a:rPr kumimoji="0" lang="en-US" sz="1100" b="0" i="0" u="sng" strike="noStrike" kern="1200" cap="none" spc="0" normalizeH="0" baseline="0" noProof="0" dirty="0">
                <a:ln>
                  <a:noFill/>
                </a:ln>
                <a:solidFill>
                  <a:srgbClr val="5B9BD5">
                    <a:lumMod val="75000"/>
                  </a:srgbClr>
                </a:solidFill>
                <a:effectLst/>
                <a:uLnTx/>
                <a:uFillTx/>
                <a:latin typeface="Times New Roman" panose="02020603050405020304" pitchFamily="18" charset="0"/>
                <a:ea typeface="+mn-ea"/>
                <a:cs typeface="Times New Roman" panose="02020603050405020304" pitchFamily="18" charset="0"/>
              </a:rPr>
              <a:t>alejandro.unale</a:t>
            </a:r>
            <a:r>
              <a:rPr kumimoji="0" lang="en-US" sz="1100" b="0" i="0" u="sng" strike="noStrike" kern="1200" cap="none" spc="0" normalizeH="0" baseline="0" noProof="0" dirty="0">
                <a:ln>
                  <a:noFill/>
                </a:ln>
                <a:solidFill>
                  <a:srgbClr val="5B9BD5">
                    <a:lumMod val="75000"/>
                  </a:srgbClr>
                </a:solidFill>
                <a:effectLst/>
                <a:uLnTx/>
                <a:uFillTx/>
                <a:latin typeface="Times New Roman" panose="02020603050405020304" pitchFamily="18" charset="0"/>
                <a:ea typeface="+mn-ea"/>
                <a:cs typeface="Times New Roman" panose="02020603050405020304" pitchFamily="18" charset="0"/>
                <a:hlinkClick r:id="rId2"/>
              </a:rPr>
              <a:t>@us.af.mil</a:t>
            </a:r>
            <a:r>
              <a:rPr kumimoji="0" lang="en-US" sz="1100" b="0" i="0" u="none" strike="noStrike" kern="1200" cap="none" spc="0" normalizeH="0" baseline="0" noProof="0" dirty="0">
                <a:ln>
                  <a:noFill/>
                </a:ln>
                <a:solidFill>
                  <a:srgbClr val="5B9BD5">
                    <a:lumMod val="75000"/>
                  </a:srgbClr>
                </a:solidFill>
                <a:effectLst/>
                <a:uLnTx/>
                <a:uFillTx/>
                <a:latin typeface="Times New Roman" panose="02020603050405020304" pitchFamily="18" charset="0"/>
                <a:ea typeface="+mn-ea"/>
                <a:cs typeface="Times New Roman" panose="02020603050405020304" pitchFamily="18" charset="0"/>
              </a:rPr>
              <a:t> </a:t>
            </a:r>
            <a:r>
              <a:rPr kumimoji="0" lang="en-US" sz="1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no later than </a:t>
            </a:r>
            <a:r>
              <a:rPr kumimoji="0" lang="en-US" sz="1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 closing date. You must submit a separate PDF file for each job you are applying for.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kumimoji="0" lang="en-US" sz="1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REQUIRED DOCUMENTS:</a:t>
            </a:r>
            <a:r>
              <a:rPr kumimoji="0" lang="en-US" sz="1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All applications must include the following documents: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Completed NGB 34-1 </a:t>
            </a:r>
            <a:endParaRPr kumimoji="0" lang="en-US" sz="11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Current Record Review RIP (not more than one (1) year old) </a:t>
            </a:r>
            <a:endParaRPr kumimoji="0" lang="en-US" sz="11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Current copy of your Official Air Force </a:t>
            </a:r>
            <a:r>
              <a:rPr lang="en-US" sz="1100" b="1" dirty="0">
                <a:solidFill>
                  <a:srgbClr val="FF0000"/>
                </a:solidFill>
                <a:latin typeface="Times New Roman" panose="02020603050405020304" pitchFamily="18" charset="0"/>
                <a:cs typeface="Times New Roman" panose="02020603050405020304" pitchFamily="18" charset="0"/>
              </a:rPr>
              <a:t>Individual Fitness Tracker (located in </a:t>
            </a:r>
            <a:r>
              <a:rPr lang="en-US" sz="1100" b="1" dirty="0" err="1">
                <a:solidFill>
                  <a:srgbClr val="FF0000"/>
                </a:solidFill>
                <a:latin typeface="Times New Roman" panose="02020603050405020304" pitchFamily="18" charset="0"/>
                <a:cs typeface="Times New Roman" panose="02020603050405020304" pitchFamily="18" charset="0"/>
              </a:rPr>
              <a:t>myFITNESS</a:t>
            </a:r>
            <a:r>
              <a:rPr lang="en-US" sz="1100" b="1" dirty="0">
                <a:solidFill>
                  <a:srgbClr val="FF0000"/>
                </a:solidFill>
                <a:latin typeface="Times New Roman" panose="02020603050405020304" pitchFamily="18" charset="0"/>
                <a:cs typeface="Times New Roman" panose="02020603050405020304" pitchFamily="18" charset="0"/>
              </a:rPr>
              <a:t>)</a:t>
            </a:r>
            <a:r>
              <a:rPr kumimoji="0" lang="en-US" sz="11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EQUAL OPPORTUNITY:</a:t>
            </a:r>
            <a:r>
              <a:rPr kumimoji="0" lang="en-US" sz="1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 New Mexico Air National Guard is an Equal Opportunity Organization.  Selection for this position will be made without regards to race, color, religion, sex, age, or national origin.</a:t>
            </a:r>
            <a:r>
              <a:rPr kumimoji="0" lang="en-US" sz="1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kumimoji="0" lang="en-US" sz="1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kumimoji="0" lang="en-US" sz="1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CLOSING DATE</a:t>
            </a:r>
            <a:r>
              <a:rPr kumimoji="0" lang="en-US" sz="1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Applications will be forwarded to the HRO office, to arrive </a:t>
            </a:r>
            <a:r>
              <a:rPr kumimoji="0" lang="en-US" sz="11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no later than </a:t>
            </a:r>
            <a:r>
              <a:rPr kumimoji="0" lang="en-US" sz="1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 business day on the closing date specified on the vacancy announcement. </a:t>
            </a: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AIRLIFT/SPECIAL MISSION AIRCRAFT MAINTENANCE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 Specialty Summary. </a:t>
            </a:r>
            <a:r>
              <a:rPr kumimoji="0" 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Maintains aircraft, support equipment, forms and records. Performs and supervises flight chief, expediter, crew chief, repair and reclamation, quality assurance and maintenance support functions. Related DoD Occupational Subgroup: 160000.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 Duties and Responsibilities: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2.1. Performs sortie generation, ground handling, and servicing operations. Performs aircraft inspections such as preflight, thru-flight, postflight, hourly postflight, special inspections, and isochronal inspections. Advises on problems, maintenance, servicing, and inspection of aircraft and related aerospace equipment. Uses technical data to diagnose and solve maintenance problems on aircraft systems. Interprets and advises on maintenance procedures and policies to repair aircraft and related equipment.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2.2. Inspects, troubleshoots, and maintains aircraft structures, engines, hydraulic, and other related systems, components, and equipment. Removes and installs aircraft and engine components. Conducts operational checks and repairs components and systems. Performs ground engine operation. Adjusts, aligns, and rigs aircraft systems. Accomplishes weight and balance functions. Supervises and performs aircraft jacking, lifting, and towing operations.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2.3. Supervises and performs aircraft, engine, and component inspections. Interprets inspection findings and determines adequacy of corrective actions. Inspects and checks components for clearances, tolerances, proper installation, and operation. Performs pre-use inspections and operates powered and non-powered aerospace ground equipment. Inspects and identifies aircraft corrosion for prevention and repair. Reviews maintenance forms, aircraft records, automated maintenance data systems, and historical reports to ensure complete documentation. Inventories and maintains alternate mission equipment. Inventories and maintains aircraft equipment. </a:t>
            </a:r>
          </a:p>
        </p:txBody>
      </p:sp>
    </p:spTree>
    <p:extLst>
      <p:ext uri="{BB962C8B-B14F-4D97-AF65-F5344CB8AC3E}">
        <p14:creationId xmlns:p14="http://schemas.microsoft.com/office/powerpoint/2010/main" val="4223058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526695" y="574431"/>
          <a:ext cx="6150254" cy="8280009"/>
        </p:xfrm>
        <a:graphic>
          <a:graphicData uri="http://schemas.openxmlformats.org/drawingml/2006/table">
            <a:tbl>
              <a:tblPr/>
              <a:tblGrid>
                <a:gridCol w="6150254">
                  <a:extLst>
                    <a:ext uri="{9D8B030D-6E8A-4147-A177-3AD203B41FA5}">
                      <a16:colId xmlns:a16="http://schemas.microsoft.com/office/drawing/2014/main" val="1334083921"/>
                    </a:ext>
                  </a:extLst>
                </a:gridCol>
              </a:tblGrid>
              <a:tr h="8280009">
                <a:tc>
                  <a:txBody>
                    <a:bodyPr/>
                    <a:lstStyle/>
                    <a:p>
                      <a:r>
                        <a:rPr lang="en-US" sz="1200" b="0" i="0" u="none" strike="noStrike" baseline="0" dirty="0">
                          <a:solidFill>
                            <a:srgbClr val="000000"/>
                          </a:solidFill>
                          <a:latin typeface="Times New Roman" panose="02020603050405020304" pitchFamily="18" charset="0"/>
                        </a:rPr>
                        <a:t>2.4. Coordinates maintenance plans and schedules to meet operational requirements. Supervises and assists in launching and recovering aircraft. Reviews maintenance data collection summaries to determine trends and production effectiveness. Performs crash recovery duties. Performs staff and supervisory management functions. </a:t>
                      </a:r>
                    </a:p>
                    <a:p>
                      <a:endPar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endParaRPr>
                    </a:p>
                    <a:p>
                      <a:pPr marL="0" marR="0" lvl="0" indent="0" algn="l" defTabSz="731520" rtl="0" eaLnBrk="1" fontAlgn="auto" latinLnBrk="0" hangingPunct="1">
                        <a:lnSpc>
                          <a:spcPct val="100000"/>
                        </a:lnSpc>
                        <a:spcBef>
                          <a:spcPts val="0"/>
                        </a:spcBef>
                        <a:spcAft>
                          <a:spcPts val="0"/>
                        </a:spcAft>
                        <a:buClrTx/>
                        <a:buSzTx/>
                        <a:buFontTx/>
                        <a:buNone/>
                        <a:tabLst/>
                        <a:defRPr/>
                      </a:pPr>
                      <a:r>
                        <a:rPr lang="en-US" sz="1200" b="1" i="0" u="none" strike="noStrike" kern="1200" baseline="0" dirty="0">
                          <a:solidFill>
                            <a:schemeClr val="tx1"/>
                          </a:solidFill>
                          <a:latin typeface="Times New Roman" panose="02020603050405020304" pitchFamily="18" charset="0"/>
                          <a:ea typeface="+mn-ea"/>
                          <a:cs typeface="Times New Roman" panose="02020603050405020304" pitchFamily="18" charset="0"/>
                        </a:rPr>
                        <a:t>3. Specialty Qualifications: </a:t>
                      </a:r>
                      <a:endPar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endParaRPr>
                    </a:p>
                    <a:p>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3.1. Knowledge. Knowledge is mandatory of: principles applying to aircraft systems; flight theory; hydraulic principles; electrical theory; principles, concepts, and application of maintenance directives and data reporting; using technical data; Air Force supply and deficiency reporting procedures; and proper handling, use, and disposal of hazardous waste and materials. </a:t>
                      </a:r>
                    </a:p>
                    <a:p>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3.2. Education. For entry into this specialty, completion of high school is mandatory. Completion of related vocational courses is highly desirable. </a:t>
                      </a:r>
                    </a:p>
                    <a:p>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3.3. Training. </a:t>
                      </a:r>
                    </a:p>
                    <a:p>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3.3.1. For award of AFSC 2A531X, completion of a suffix specific basic aircraft maintenance course is mandatory. </a:t>
                      </a:r>
                    </a:p>
                    <a:p>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3.3.2. For award of AFSC 2A571, complete craftsman aircraft maintenance course, if applicable. </a:t>
                      </a:r>
                    </a:p>
                    <a:p>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3.4. Experience. The following experience is mandatory for award of AFSC indicated:</a:t>
                      </a:r>
                    </a:p>
                    <a:p>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3.4.1. 2A551X. Qualification in and possession of AFSC 2A531X. </a:t>
                      </a:r>
                    </a:p>
                    <a:p>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3.4.2. 2A571. Qualification in and possession of AFSC 2A551X. </a:t>
                      </a:r>
                    </a:p>
                    <a:p>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3.5. Other. The following are mandatory as indicated: </a:t>
                      </a:r>
                    </a:p>
                    <a:p>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3.5.1. For entry into this specialty: </a:t>
                      </a:r>
                    </a:p>
                    <a:p>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3.5.1.1. Normal color vision as defined in AFI 48-123, </a:t>
                      </a:r>
                      <a:r>
                        <a:rPr lang="en-US" sz="1200" b="0" i="1" u="none" strike="noStrike" kern="1200" baseline="0" dirty="0">
                          <a:solidFill>
                            <a:schemeClr val="tx1"/>
                          </a:solidFill>
                          <a:latin typeface="Times New Roman" panose="02020603050405020304" pitchFamily="18" charset="0"/>
                          <a:ea typeface="+mn-ea"/>
                          <a:cs typeface="Times New Roman" panose="02020603050405020304" pitchFamily="18" charset="0"/>
                        </a:rPr>
                        <a:t>Medical Examinations and Standards</a:t>
                      </a:r>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 </a:t>
                      </a:r>
                    </a:p>
                    <a:p>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3.5.1.2. See attachment 4 for additional entry requirements. </a:t>
                      </a:r>
                    </a:p>
                    <a:p>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3.5.2. For award and retention of these AFSCs: </a:t>
                      </a:r>
                    </a:p>
                    <a:p>
                      <a:r>
                        <a:rPr lang="en-US" sz="1200" b="0" i="1" u="none" strike="noStrike" kern="1200" baseline="0" dirty="0">
                          <a:solidFill>
                            <a:schemeClr val="tx1"/>
                          </a:solidFill>
                          <a:latin typeface="Times New Roman" panose="02020603050405020304" pitchFamily="18" charset="0"/>
                          <a:ea typeface="+mn-ea"/>
                          <a:cs typeface="Times New Roman" panose="02020603050405020304" pitchFamily="18" charset="0"/>
                        </a:rPr>
                        <a:t>3.5.2.1. </a:t>
                      </a:r>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Must maintain local network access IAW AFI 17-130, </a:t>
                      </a:r>
                      <a:r>
                        <a:rPr lang="en-US" sz="1200" b="0" i="1" u="none" strike="noStrike" kern="1200" baseline="0" dirty="0">
                          <a:solidFill>
                            <a:schemeClr val="tx1"/>
                          </a:solidFill>
                          <a:latin typeface="Times New Roman" panose="02020603050405020304" pitchFamily="18" charset="0"/>
                          <a:ea typeface="+mn-ea"/>
                          <a:cs typeface="Times New Roman" panose="02020603050405020304" pitchFamily="18" charset="0"/>
                        </a:rPr>
                        <a:t>Cybersecurity Program Management </a:t>
                      </a:r>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and AFMAN 17-1301, </a:t>
                      </a:r>
                      <a:r>
                        <a:rPr lang="en-US" sz="1200" b="0" i="1" u="none" strike="noStrike" kern="1200" baseline="0" dirty="0">
                          <a:solidFill>
                            <a:schemeClr val="tx1"/>
                          </a:solidFill>
                          <a:latin typeface="Times New Roman" panose="02020603050405020304" pitchFamily="18" charset="0"/>
                          <a:ea typeface="+mn-ea"/>
                          <a:cs typeface="Times New Roman" panose="02020603050405020304" pitchFamily="18" charset="0"/>
                        </a:rPr>
                        <a:t>Computer Security. </a:t>
                      </a:r>
                      <a:endPar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endParaRPr>
                    </a:p>
                    <a:p>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3.5.2.2. Specialty requires routine access to Tier 3 (T3) information, systems or similar classified environment. For award and retention of AFSCs 2A5X1/X, completion of a current T3 Investigation required IAW DoDM 5200.02, AFMAN 16-1405, </a:t>
                      </a:r>
                      <a:r>
                        <a:rPr lang="en-US" sz="1200" b="0" i="1" u="none" strike="noStrike" kern="1200" baseline="0" dirty="0">
                          <a:solidFill>
                            <a:schemeClr val="tx1"/>
                          </a:solidFill>
                          <a:latin typeface="Times New Roman" panose="02020603050405020304" pitchFamily="18" charset="0"/>
                          <a:ea typeface="+mn-ea"/>
                          <a:cs typeface="Times New Roman" panose="02020603050405020304" pitchFamily="18" charset="0"/>
                        </a:rPr>
                        <a:t>Air Force Personnel Security Program, </a:t>
                      </a:r>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is mandatory. </a:t>
                      </a:r>
                    </a:p>
                    <a:p>
                      <a:r>
                        <a:rPr lang="en-US" sz="1200" b="1" i="1" u="none" strike="noStrike" kern="1200" baseline="0" dirty="0">
                          <a:solidFill>
                            <a:schemeClr val="tx1"/>
                          </a:solidFill>
                          <a:latin typeface="Times New Roman" panose="02020603050405020304" pitchFamily="18" charset="0"/>
                          <a:ea typeface="+mn-ea"/>
                          <a:cs typeface="Times New Roman" panose="02020603050405020304" pitchFamily="18" charset="0"/>
                        </a:rPr>
                        <a:t>NOTE: </a:t>
                      </a:r>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Award of the entry level without a completed T3 Investigation is authorized provided an interim Secret security clearance has been granted according to DoDM 5200.02, AFMAN 16 -1405. </a:t>
                      </a:r>
                    </a:p>
                    <a:p>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                                                   </a:t>
                      </a:r>
                    </a:p>
                    <a:p>
                      <a:endPar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endParaRPr>
                    </a:p>
                    <a:p>
                      <a:endPar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endParaRPr>
                    </a:p>
                    <a:p>
                      <a:endPar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endParaRPr>
                    </a:p>
                    <a:p>
                      <a:endPar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endParaRPr>
                    </a:p>
                    <a:p>
                      <a:endPar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endParaRPr>
                    </a:p>
                    <a:p>
                      <a:endPar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endParaRPr>
                    </a:p>
                    <a:p>
                      <a:endPar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endParaRPr>
                    </a:p>
                    <a:p>
                      <a:endPar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endParaRPr>
                    </a:p>
                    <a:p>
                      <a:r>
                        <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rPr>
                        <a:t>                                                   </a:t>
                      </a:r>
                      <a:r>
                        <a:rPr lang="en-US" sz="1200" b="1" i="0" u="none" strike="noStrike" kern="1200" baseline="0" dirty="0">
                          <a:solidFill>
                            <a:srgbClr val="FF0000"/>
                          </a:solidFill>
                          <a:latin typeface="Times New Roman" panose="02020603050405020304" pitchFamily="18" charset="0"/>
                          <a:ea typeface="+mn-ea"/>
                          <a:cs typeface="Times New Roman" panose="02020603050405020304" pitchFamily="18" charset="0"/>
                        </a:rPr>
                        <a:t>Performs additional duties as assigned.</a:t>
                      </a:r>
                      <a:endParaRPr lang="en-US" sz="1200" b="0" i="0" u="none" strike="noStrike" kern="1200" baseline="0" dirty="0">
                        <a:solidFill>
                          <a:srgbClr val="FF0000"/>
                        </a:solidFill>
                        <a:latin typeface="Times New Roman" panose="02020603050405020304" pitchFamily="18" charset="0"/>
                        <a:ea typeface="+mn-ea"/>
                        <a:cs typeface="Times New Roman" panose="02020603050405020304" pitchFamily="18" charset="0"/>
                      </a:endParaRPr>
                    </a:p>
                    <a:p>
                      <a:pPr algn="ctr"/>
                      <a:r>
                        <a:rPr lang="en-US" sz="1200" b="1" i="0" u="none" strike="noStrike" kern="1200" baseline="0" dirty="0">
                          <a:solidFill>
                            <a:srgbClr val="FF0000"/>
                          </a:solidFill>
                          <a:latin typeface="Times New Roman" panose="02020603050405020304" pitchFamily="18" charset="0"/>
                          <a:ea typeface="+mn-ea"/>
                          <a:cs typeface="Times New Roman" panose="02020603050405020304" pitchFamily="18" charset="0"/>
                        </a:rPr>
                        <a:t>         Note:  Incomplete packages will not be considered.</a:t>
                      </a:r>
                      <a:endParaRPr lang="en-US" sz="1200" b="0" i="0" u="none" strike="noStrike" kern="1200" baseline="0" dirty="0">
                        <a:solidFill>
                          <a:schemeClr val="tx1"/>
                        </a:solidFill>
                        <a:latin typeface="Times New Roman" panose="02020603050405020304" pitchFamily="18" charset="0"/>
                        <a:ea typeface="+mn-ea"/>
                        <a:cs typeface="Times New Roman" panose="02020603050405020304" pitchFamily="18" charset="0"/>
                      </a:endParaRPr>
                    </a:p>
                  </a:txBody>
                  <a:tcPr marL="54864" marR="54864" marT="27432" marB="27432">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4256372921"/>
                  </a:ext>
                </a:extLst>
              </a:tr>
            </a:tbl>
          </a:graphicData>
        </a:graphic>
      </p:graphicFrame>
    </p:spTree>
    <p:extLst>
      <p:ext uri="{BB962C8B-B14F-4D97-AF65-F5344CB8AC3E}">
        <p14:creationId xmlns:p14="http://schemas.microsoft.com/office/powerpoint/2010/main" val="11903985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F8A71ABE33D4643A0BF4CC086AFBC67" ma:contentTypeVersion="9" ma:contentTypeDescription="Create a new document." ma:contentTypeScope="" ma:versionID="67ed21b378b9902840c948f23a0a68f7">
  <xsd:schema xmlns:xsd="http://www.w3.org/2001/XMLSchema" xmlns:xs="http://www.w3.org/2001/XMLSchema" xmlns:p="http://schemas.microsoft.com/office/2006/metadata/properties" xmlns:ns1="http://schemas.microsoft.com/sharepoint/v3" xmlns:ns3="298c4fbe-55e3-4d9e-8d13-1d508e24874f" targetNamespace="http://schemas.microsoft.com/office/2006/metadata/properties" ma:root="true" ma:fieldsID="cb0e5237fa1a18c7398e66fbc337334e" ns1:_="" ns3:_="">
    <xsd:import namespace="http://schemas.microsoft.com/sharepoint/v3"/>
    <xsd:import namespace="298c4fbe-55e3-4d9e-8d13-1d508e24874f"/>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98c4fbe-55e3-4d9e-8d13-1d508e2487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05E5AEE-36FD-46DA-B06B-251A77B5D136}">
  <ds:schemaRefs>
    <ds:schemaRef ds:uri="http://purl.org/dc/elements/1.1/"/>
    <ds:schemaRef ds:uri="http://schemas.microsoft.com/office/2006/metadata/properties"/>
    <ds:schemaRef ds:uri="298c4fbe-55e3-4d9e-8d13-1d508e24874f"/>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93BFD8FD-308C-486D-A91D-AE0E85ED06DF}">
  <ds:schemaRefs>
    <ds:schemaRef ds:uri="http://schemas.microsoft.com/sharepoint/v3/contenttype/forms"/>
  </ds:schemaRefs>
</ds:datastoreItem>
</file>

<file path=customXml/itemProps3.xml><?xml version="1.0" encoding="utf-8"?>
<ds:datastoreItem xmlns:ds="http://schemas.openxmlformats.org/officeDocument/2006/customXml" ds:itemID="{8CD4A2EB-1072-43A5-8DB1-94B9488797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98c4fbe-55e3-4d9e-8d13-1d508e2487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6137</TotalTime>
  <Words>1337</Words>
  <Application>Microsoft Office PowerPoint</Application>
  <PresentationFormat>Custom</PresentationFormat>
  <Paragraphs>80</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PowerPoint Presentation</vt:lpstr>
      <vt:lpstr>PowerPoint Presentation</vt:lpstr>
      <vt:lpstr>PowerPoint Presentation</vt:lpstr>
    </vt:vector>
  </TitlesOfParts>
  <Company>U.S. Department of Defense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PENA, KEVIN G SMSgt USAF ANG 150 FSS/DPMFS</dc:creator>
  <cp:lastModifiedBy>UNALE, ALEJANDRO MSgt USAF ANG 150 FSS/SVMF</cp:lastModifiedBy>
  <cp:revision>358</cp:revision>
  <dcterms:created xsi:type="dcterms:W3CDTF">2019-06-01T17:05:40Z</dcterms:created>
  <dcterms:modified xsi:type="dcterms:W3CDTF">2024-09-03T19:31:29Z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0x0101002F8A71ABE33D4643A0BF4CC086AFBC67</vt:lpwstr>
  </property>
</Properties>
</file>